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G" ContentType="vide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2" r:id="rId8"/>
    <p:sldId id="263" r:id="rId9"/>
    <p:sldId id="26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>
        <p:scale>
          <a:sx n="75" d="100"/>
          <a:sy n="75" d="100"/>
        </p:scale>
        <p:origin x="-7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825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83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4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46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189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430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387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1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068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128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08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2F3CB-7120-4ABE-B18A-6927EFFEBF4C}" type="datetimeFigureOut">
              <a:rPr lang="ru-RU" smtClean="0"/>
              <a:pPr/>
              <a:t>17.09.2012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3008C-B1D3-4236-81A3-5B446F99E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798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G"/><Relationship Id="rId5" Type="http://schemas.openxmlformats.org/officeDocument/2006/relationships/image" Target="../media/image12.png"/><Relationship Id="rId4" Type="http://schemas.microsoft.com/office/2007/relationships/media" Target="../media/media1.M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642"/>
            <a:ext cx="7560840" cy="145816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В Мюнхене, 25-29 августа 2012 года, проходил Европейский  Научный Конгресс Кардиологов. На нем присутствовали не только европейские доктора, ученые из Европы, но и много гостей из разных стран. </a:t>
            </a:r>
            <a:br>
              <a:rPr lang="ru-RU" sz="1800" b="1" dirty="0" smtClean="0"/>
            </a:br>
            <a:r>
              <a:rPr lang="ru-RU" sz="1800" b="1" dirty="0" smtClean="0"/>
              <a:t>Темы поднимались разные:  от кардиохирургии до предупреждения внезапной смерти у детей, подростков, спортсменов</a:t>
            </a: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323528" y="5949280"/>
            <a:ext cx="8363272" cy="79208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ru-RU" sz="2000" b="1" dirty="0" smtClean="0"/>
              <a:t>Я расскажу Вам о том, как я  обучалась на  курсах  </a:t>
            </a:r>
            <a:r>
              <a:rPr lang="ru-RU" sz="2000" b="1" dirty="0"/>
              <a:t>П</a:t>
            </a:r>
            <a:r>
              <a:rPr lang="ru-RU" sz="2000" b="1" dirty="0" smtClean="0"/>
              <a:t>ервой Помощи</a:t>
            </a:r>
            <a:r>
              <a:rPr lang="ru-RU" sz="2000" dirty="0" smtClean="0"/>
              <a:t>.</a:t>
            </a:r>
          </a:p>
          <a:p>
            <a:pPr marL="457200" lvl="1" indent="0" algn="ctr">
              <a:buNone/>
            </a:pPr>
            <a:r>
              <a:rPr lang="ru-RU" sz="1600" dirty="0"/>
              <a:t>	</a:t>
            </a:r>
            <a:r>
              <a:rPr lang="ru-RU" sz="1600" i="1" dirty="0" smtClean="0"/>
              <a:t>Президент РОО «Хрустальное Сердце» Лесницкая М.Г. Мюнхен. 28. авг.2012 г.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251" y="-2945"/>
            <a:ext cx="1527048" cy="1545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574794"/>
            <a:ext cx="5832648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3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72366"/>
            <a:ext cx="6838528" cy="1470025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6193987"/>
            <a:ext cx="8424935" cy="84164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251" y="-2945"/>
            <a:ext cx="1527048" cy="1545336"/>
          </a:xfrm>
          <a:prstGeom prst="rect">
            <a:avLst/>
          </a:prstGeom>
        </p:spPr>
      </p:pic>
      <p:pic>
        <p:nvPicPr>
          <p:cNvPr id="1027" name="Picture 3" descr="C:\Users\user\Desktop\Фото с конгрсов\CPR\DSC075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44" r="16865"/>
          <a:stretch/>
        </p:blipFill>
        <p:spPr bwMode="auto">
          <a:xfrm>
            <a:off x="4788024" y="768979"/>
            <a:ext cx="3861017" cy="531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1542391"/>
            <a:ext cx="40324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рамках Европейского Конгресса Кардиологов   была включена  программа Европейского Совета  Реанимации, включающая в себя  курс  сердечно –легочной реанимации с использованием Автоматического Наружного Дефибриллятора (АНД).</a:t>
            </a:r>
          </a:p>
          <a:p>
            <a:endParaRPr lang="ru-RU" sz="2000" b="1" dirty="0"/>
          </a:p>
          <a:p>
            <a:r>
              <a:rPr lang="ru-RU" sz="2000" b="1" dirty="0" smtClean="0"/>
              <a:t>Программу Европейского </a:t>
            </a:r>
            <a:r>
              <a:rPr lang="ru-RU" sz="2000" b="1" dirty="0"/>
              <a:t>С</a:t>
            </a:r>
            <a:r>
              <a:rPr lang="ru-RU" sz="2000" b="1" dirty="0" smtClean="0"/>
              <a:t>овета Реанимации  проводила Клиника при Мюнхенском Университете </a:t>
            </a:r>
            <a:endParaRPr lang="en-US" sz="2000" b="1" dirty="0" smtClean="0"/>
          </a:p>
          <a:p>
            <a:r>
              <a:rPr lang="ru-RU" sz="2000" b="1" dirty="0" smtClean="0"/>
              <a:t>(</a:t>
            </a:r>
            <a:r>
              <a:rPr lang="en-US" sz="2000" b="1" dirty="0" err="1" smtClean="0"/>
              <a:t>Klinikum</a:t>
            </a:r>
            <a:r>
              <a:rPr lang="en-US" sz="2000" b="1" dirty="0" smtClean="0"/>
              <a:t> der </a:t>
            </a:r>
            <a:r>
              <a:rPr lang="en-US" sz="2000" b="1" dirty="0" err="1" smtClean="0"/>
              <a:t>Universitat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Munchen</a:t>
            </a:r>
            <a:r>
              <a:rPr lang="en-US" sz="2000" b="1" dirty="0" smtClean="0"/>
              <a:t>)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8737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1068" y="274638"/>
            <a:ext cx="7135732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Сначала нас, как врачей, так и не врачей, усадили вокруг стола, где лежал тренажер-манекен.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Я сидела в первом ряду, и мне все было отлично видно и слышно.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36912"/>
            <a:ext cx="4040188" cy="3030141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45336"/>
            <a:ext cx="4319463" cy="5875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Потом вышли инструктора от  Клиники при Медицинском Университета Мюнхена.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20" y="0"/>
            <a:ext cx="1527048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0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9" y="15133"/>
            <a:ext cx="1527048" cy="154533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54756" y="274638"/>
            <a:ext cx="7132043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Медики-инструктора  долго и очень подробно объясняли   на что именно надо обратить внимание, что необходимо сделать, и в какой последовательности.</a:t>
            </a:r>
            <a:endParaRPr lang="ru-RU" sz="2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8424936" cy="144016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Каждый свой шаг, прием, жест, они дублировали по несколько раз, очень тщательно демонстрируя  пошаговые действия, по оказанию первой помощи человеку, потерявшему сознание. Приводить человека в чувство нужно как можно раньше, желательно в первые две минуты. Каждая  пропущенная </a:t>
            </a:r>
            <a:r>
              <a:rPr lang="ru-RU" dirty="0"/>
              <a:t>минута в этой </a:t>
            </a:r>
            <a:r>
              <a:rPr lang="ru-RU" dirty="0" smtClean="0"/>
              <a:t>ситуации, уменьшает </a:t>
            </a:r>
            <a:r>
              <a:rPr lang="ru-RU" dirty="0"/>
              <a:t>шанс выживаемости.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212976"/>
            <a:ext cx="4040188" cy="3030141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 flipH="1" flipV="1">
            <a:off x="8686800" y="2174874"/>
            <a:ext cx="6166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212976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33738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9" y="15133"/>
            <a:ext cx="1527048" cy="1545336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Потом нас разделили на мини группы и развели по разным комнаткам. У нас получилась очень интернациональная команда. Я-русская, Анна-из Португалии ,Ким из Кореи .</a:t>
            </a:r>
            <a:endParaRPr lang="ru-RU" sz="2000" b="1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677863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Наш инструктор несколько  раз все продемонстрировал, столько же раз напомнил последовательность действий, их  тонкости, так что запомнить все,  не составило большого труда.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67" b="4743"/>
          <a:stretch/>
        </p:blipFill>
        <p:spPr>
          <a:xfrm>
            <a:off x="5364088" y="3331029"/>
            <a:ext cx="2963466" cy="3069772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5364088" y="1700808"/>
            <a:ext cx="3527375" cy="932427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После этого мы приступили к практическому  тренингу на тренажере-манекене.</a:t>
            </a:r>
            <a:endParaRPr lang="ru-RU" sz="20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356992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5788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43"/>
            <a:ext cx="1527048" cy="1545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Когда мы, втроем, уже овладели необходимыми навыками сердечно-легочной реанимации, то есть непрямого массажа сердца, то стали осваивать </a:t>
            </a:r>
            <a:br>
              <a:rPr lang="ru-RU" sz="2000" b="1" dirty="0" smtClean="0"/>
            </a:br>
            <a:r>
              <a:rPr lang="ru-RU" sz="2000" b="1" dirty="0" smtClean="0"/>
              <a:t>Автоматический Наружный Дефибриллятор (АНД).</a:t>
            </a:r>
            <a:endParaRPr lang="ru-RU" sz="2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71378"/>
            <a:ext cx="4040188" cy="192962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АНД был специальным тренажером  для начинающих. Если ты что-то делал не так, то он громко подсказывал, что нужно делать, чтобы заставить сердце биться. А если ты допускал какие-либо ошибки, то уже через </a:t>
            </a:r>
            <a:r>
              <a:rPr lang="ru-RU" smtClean="0"/>
              <a:t>пять  минут сообщал</a:t>
            </a:r>
            <a:r>
              <a:rPr lang="ru-RU" dirty="0" smtClean="0"/>
              <a:t>, что  человек умер.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573016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1988840"/>
            <a:ext cx="3826768" cy="13681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Мне по легенде досталась женщина, которая упала в коридоре фирмы, потеряла сознание и у нее произошла остановка сердца. Я так старалась, что не только инструктор, но и сам АНД меня похвалил!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97" b="12877"/>
          <a:stretch/>
        </p:blipFill>
        <p:spPr>
          <a:xfrm>
            <a:off x="5436096" y="3532908"/>
            <a:ext cx="2963466" cy="3122565"/>
          </a:xfrm>
        </p:spPr>
      </p:pic>
    </p:spTree>
    <p:extLst>
      <p:ext uri="{BB962C8B-B14F-4D97-AF65-F5344CB8AC3E}">
        <p14:creationId xmlns:p14="http://schemas.microsoft.com/office/powerpoint/2010/main" xmlns="" val="19320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9" y="15133"/>
            <a:ext cx="1527048" cy="1545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756" y="274637"/>
            <a:ext cx="7409732" cy="1285831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/>
              <a:t>Вся процедура проводится очень четко. Я, считая вслух, провожу массаж сердца, Анна, в свое время, вентилирует легкие, Ким ждет команды от АНД . АНД очень умный- он сам определяет силу тока  и дает команду на разряд. Очень  хороший тренажер, при эффективной вентиляции легких, видно как у него поднимается грудь. </a:t>
            </a:r>
            <a:endParaRPr lang="ru-RU" sz="2000" b="1" dirty="0"/>
          </a:p>
        </p:txBody>
      </p:sp>
      <p:pic>
        <p:nvPicPr>
          <p:cNvPr id="8" name="MOV07576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63688" y="1700808"/>
            <a:ext cx="6034087" cy="4525963"/>
          </a:xfrm>
        </p:spPr>
      </p:pic>
      <p:sp>
        <p:nvSpPr>
          <p:cNvPr id="3" name="TextBox 2"/>
          <p:cNvSpPr txBox="1"/>
          <p:nvPr/>
        </p:nvSpPr>
        <p:spPr>
          <a:xfrm>
            <a:off x="139614" y="3429000"/>
            <a:ext cx="13032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Если Вы кликните на картинку, то  внизу можно запустить видео и Вы увидите, как я старалась 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313250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08" y="15133"/>
            <a:ext cx="1527048" cy="154533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После  обучения нам выдали сертификаты, и теперь я имею право оказывать первую помощь взрослым и детям с остановкой сердца, и в том числе,</a:t>
            </a:r>
            <a:br>
              <a:rPr lang="ru-RU" sz="2400" b="1" dirty="0" smtClean="0"/>
            </a:br>
            <a:r>
              <a:rPr lang="ru-RU" sz="2400" b="1" dirty="0" smtClean="0"/>
              <a:t>  с применением АНД!</a:t>
            </a:r>
            <a:endParaRPr lang="ru-RU" sz="2400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877692"/>
            <a:ext cx="3456384" cy="4608512"/>
          </a:xfrm>
        </p:spPr>
      </p:pic>
      <p:pic>
        <p:nvPicPr>
          <p:cNvPr id="14" name="Picture 2" descr="C:\Users\user\Desktop\СертификатCPR 00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68" t="6242" r="3990" b="4814"/>
          <a:stretch/>
        </p:blipFill>
        <p:spPr bwMode="auto">
          <a:xfrm>
            <a:off x="4932040" y="1844824"/>
            <a:ext cx="3240360" cy="46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5724128" y="3284984"/>
            <a:ext cx="1465560" cy="446856"/>
            <a:chOff x="5724128" y="3284984"/>
            <a:chExt cx="1465560" cy="446856"/>
          </a:xfrm>
        </p:grpSpPr>
        <p:sp>
          <p:nvSpPr>
            <p:cNvPr id="15" name="TextBox 14"/>
            <p:cNvSpPr txBox="1"/>
            <p:nvPr/>
          </p:nvSpPr>
          <p:spPr>
            <a:xfrm>
              <a:off x="5749528" y="3284984"/>
              <a:ext cx="1440160" cy="216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LESNITSKAYA  MARINA</a:t>
              </a:r>
              <a:endParaRPr lang="ru-RU" sz="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24128" y="3501008"/>
              <a:ext cx="11521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 </a:t>
              </a:r>
              <a:r>
                <a:rPr lang="en-US" sz="800" b="1" dirty="0" smtClean="0"/>
                <a:t>MOSCOW  RUSSIA </a:t>
              </a:r>
              <a:endParaRPr lang="ru-RU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2666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08" y="15133"/>
            <a:ext cx="1527048" cy="1545336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578956" y="-48111"/>
            <a:ext cx="7107844" cy="302433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        </a:t>
            </a:r>
            <a:r>
              <a:rPr lang="ru-RU" sz="2200" b="1" dirty="0" smtClean="0"/>
              <a:t>Я осталась очень довольна своими новыми знаниями! 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>Это реально необходимо, особенно  взрослым и старшим детям в тех семьях, где есть больные с риском ВСС- это могут быть как дети ( Синдром Удлиненного Интервала </a:t>
            </a:r>
            <a:r>
              <a:rPr lang="en-US" sz="2200" b="1" dirty="0" smtClean="0"/>
              <a:t>QT</a:t>
            </a:r>
            <a:r>
              <a:rPr lang="ru-RU" sz="2200" b="1" dirty="0" smtClean="0"/>
              <a:t>, Синдром Бругада, КЖТ и т.д.), так и взрослые( с ишемической болезнью сердца, сердечной недостаточностью и т. д).</a:t>
            </a:r>
            <a:br>
              <a:rPr lang="ru-RU" sz="2200" b="1" dirty="0" smtClean="0"/>
            </a:br>
            <a:r>
              <a:rPr lang="ru-RU" sz="2200" b="1" dirty="0" smtClean="0"/>
              <a:t>Без сомненья, в нашей организации «Хрустальное Сердце», мы будем  приглашать высокообразованных специалистов, для проведения  аналогичных  курсов для всех желающих.</a:t>
            </a:r>
            <a:br>
              <a:rPr lang="ru-RU" sz="2200" b="1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3212976"/>
            <a:ext cx="4498446" cy="3373835"/>
          </a:xfrm>
        </p:spPr>
      </p:pic>
    </p:spTree>
    <p:extLst>
      <p:ext uri="{BB962C8B-B14F-4D97-AF65-F5344CB8AC3E}">
        <p14:creationId xmlns:p14="http://schemas.microsoft.com/office/powerpoint/2010/main" xmlns="" val="39447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317</TotalTime>
  <Words>493</Words>
  <Application>Microsoft Office PowerPoint</Application>
  <PresentationFormat>Экран (4:3)</PresentationFormat>
  <Paragraphs>25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В Мюнхене, 25-29 августа 2012 года, проходил Европейский  Научный Конгресс Кардиологов. На нем присутствовали не только европейские доктора, ученые из Европы, но и много гостей из разных стран.  Темы поднимались разные:  от кардиохирургии до предупреждения внезапной смерти у детей, подростков, спортсменов</vt:lpstr>
      <vt:lpstr>.</vt:lpstr>
      <vt:lpstr>Сначала нас, как врачей, так и не врачей, усадили вокруг стола, где лежал тренажер-манекен.</vt:lpstr>
      <vt:lpstr>Медики-инструктора  долго и очень подробно объясняли   на что именно надо обратить внимание, что необходимо сделать, и в какой последовательности.</vt:lpstr>
      <vt:lpstr>Потом нас разделили на мини группы и развели по разным комнаткам. У нас получилась очень интернациональная команда. Я-русская, Анна-из Португалии ,Ким из Кореи .</vt:lpstr>
      <vt:lpstr>Когда мы, втроем, уже овладели необходимыми навыками сердечно-легочной реанимации, то есть непрямого массажа сердца, то стали осваивать  Автоматический Наружный Дефибриллятор (АНД).</vt:lpstr>
      <vt:lpstr>Вся процедура проводится очень четко. Я, считая вслух, провожу массаж сердца, Анна, в свое время, вентилирует легкие, Ким ждет команды от АНД . АНД очень умный- он сам определяет силу тока  и дает команду на разряд. Очень  хороший тренажер, при эффективной вентиляции легких, видно как у него поднимается грудь. </vt:lpstr>
      <vt:lpstr>После  обучения нам выдали сертификаты, и теперь я имею право оказывать первую помощь взрослым и детям с остановкой сердца, и в том числе,   с применением АНД!</vt:lpstr>
      <vt:lpstr>               Я осталась очень довольна своими новыми знаниями!  Это реально необходимо, особенно  взрослым и старшим детям в тех семьях, где есть больные с риском ВСС- это могут быть как дети ( Синдром Удлиненного Интервала QT, Синдром Бругада, КЖТ и т.д.), так и взрослые( с ишемической болезнью сердца, сердечной недостаточностью и т. д). Без сомненья, в нашей организации «Хрустальное Сердце», мы будем  приглашать высокообразованных специалистов, для проведения  аналогичных  курсов для всех желающих.   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я проходила курсы первой помощи.</dc:title>
  <dc:creator>user</dc:creator>
  <cp:lastModifiedBy>Евгений Гришин</cp:lastModifiedBy>
  <cp:revision>18</cp:revision>
  <dcterms:created xsi:type="dcterms:W3CDTF">2012-09-03T09:50:57Z</dcterms:created>
  <dcterms:modified xsi:type="dcterms:W3CDTF">2012-09-17T05:43:38Z</dcterms:modified>
</cp:coreProperties>
</file>